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9" r:id="rId2"/>
    <p:sldId id="258" r:id="rId3"/>
    <p:sldId id="266" r:id="rId4"/>
    <p:sldId id="271" r:id="rId5"/>
    <p:sldId id="272" r:id="rId6"/>
    <p:sldId id="262" r:id="rId7"/>
    <p:sldId id="261" r:id="rId8"/>
    <p:sldId id="263" r:id="rId9"/>
    <p:sldId id="268" r:id="rId10"/>
    <p:sldId id="267" r:id="rId11"/>
    <p:sldId id="264" r:id="rId12"/>
    <p:sldId id="265" r:id="rId13"/>
    <p:sldId id="270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45700-9067-4D4E-8CD7-21D150D955E0}" v="172" dt="2019-02-24T14:09:57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3582" autoAdjust="0"/>
  </p:normalViewPr>
  <p:slideViewPr>
    <p:cSldViewPr snapToGrid="0" showGuides="1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B19A-505C-48EE-BAE9-F48D3DD4591F}" type="datetimeFigureOut">
              <a:rPr lang="de-CH" smtClean="0"/>
              <a:t>04.03.2019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738D6-BE9F-444A-9057-BD92D0BEB5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538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9A3A398-DAAC-46C0-9049-D5C6A5AC0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0B6D75-3231-4CD0-8CDB-6C5BB83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E7B-4673-421B-A1F4-7E625562F2D8}" type="datetime1">
              <a:rPr lang="de-CH" smtClean="0"/>
              <a:t>04.03.2019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A416CD-3440-45E1-A5D3-229048D6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569F3C-CF0E-4761-AFD0-66A4D642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 descr="C:\Users\Michael.Szedalik\AppData\Local\Microsoft\Windows\Temporary Internet Files\Content.Outlook\54AEV9I1\abes_pferdelogo.jpg">
            <a:extLst>
              <a:ext uri="{FF2B5EF4-FFF2-40B4-BE49-F238E27FC236}">
                <a16:creationId xmlns:a16="http://schemas.microsoft.com/office/drawing/2014/main" id="{548F009F-66FB-4731-8BCE-90DF7E5D8BF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 b="14023"/>
          <a:stretch/>
        </p:blipFill>
        <p:spPr bwMode="auto">
          <a:xfrm>
            <a:off x="10397540" y="16707"/>
            <a:ext cx="1786296" cy="1308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00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52DD6-3FF6-40A4-8751-7BE8092E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2038F3-2099-4FAF-97D4-82006BB3E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728816-76EB-40BF-965E-28A87249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A78F-786C-4F46-9C23-1024BF32E11B}" type="datetime1">
              <a:rPr lang="de-CH" smtClean="0"/>
              <a:t>04.03.2019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9AF75-DF11-4EEC-ADC8-9E603549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54692A-8BC9-4773-B30E-1F3ADB12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429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793E5E6-B850-45B7-BC37-1EE3CC958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4F7A15-750B-4AF7-93DE-4A76C1BAC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91E3CD-4EF5-4FD6-9F05-383433DC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39C9-2687-41A4-88D9-89CB920879EE}" type="datetime1">
              <a:rPr lang="de-CH" smtClean="0"/>
              <a:t>04.03.2019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E1418B-FB56-4BC6-AE5B-15FEFEAB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C73905-DA55-4DDD-BABE-8C057932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705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96E83-75F7-4AF8-8F82-EDDCB18C2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6848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B9BE31-9460-4663-9D9E-359AA8741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9C222B-2831-43B5-BA12-7B58C859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F002-A745-4DF5-B513-F8102ED0C9C8}" type="datetime1">
              <a:rPr lang="de-CH" smtClean="0"/>
              <a:t>04.03.2019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42E624-FAC2-41E8-BDC2-E3B6ABC3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009403-BCA4-4619-A071-40451F9C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687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F6FCC-01B3-4514-A6F3-ECF1DAED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7F8C8C-7383-4D2F-960A-4CEE36208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3B894F-FE3E-4FF1-9950-CEDA28AD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0772-8BC3-45BD-A075-3500253AA0A2}" type="datetime1">
              <a:rPr lang="de-CH" smtClean="0"/>
              <a:t>04.03.2019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B2140D-2F2B-4744-A72B-7B6A49AB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4BC154-0C4D-4399-9117-285263D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66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1DA1B-F2D7-434B-8918-7CD9CAC4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8B8F9D-6FB4-4A0E-A03F-5AB98A666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661A0D-BA02-4FAC-BAC3-138862C8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A4C985-E36A-444A-B9E6-A8B6D4A0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2D15-1A2E-4463-B82F-312DE175C6FD}" type="datetime1">
              <a:rPr lang="de-CH" smtClean="0"/>
              <a:t>04.03.2019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2A345F-22D0-442A-A26D-0BA3B76C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51AC83-6CC8-4885-AE60-69F44F8E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528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27DC8-3F7C-4B83-ABEE-D6D7CC48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F70DCE-100E-4134-9ECB-A6B67C5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E71FE1-A721-4122-8093-F47080926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1D306D-6020-450C-AA01-86DCB1701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839892-3FAF-47E2-B2DC-636DAF146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BFE2C5-DAFA-463C-B891-6F980F08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F7C5-1294-4185-AC02-5B6D58CF1FA8}" type="datetime1">
              <a:rPr lang="de-CH" smtClean="0"/>
              <a:t>04.03.2019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A7A841-F958-4D23-BD63-D0D2884E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BDED2A-F2F3-4CF2-8255-08E0BA2D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541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F18EC-9F89-49F0-91C4-12E0974C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EC9797-E9F4-49B2-82C7-3BAD78C4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254E-8068-4353-ADA1-371A65FA3D27}" type="datetime1">
              <a:rPr lang="de-CH" smtClean="0"/>
              <a:t>04.03.2019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73C8F3-1584-4059-A25A-2BF6C9F2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D441A9-ED49-4835-8248-7484BD1D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335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A573C0-6A14-43EB-873C-40438A9F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99F-09E0-47AC-9D9C-932770AF1364}" type="datetime1">
              <a:rPr lang="de-CH" smtClean="0"/>
              <a:t>04.03.2019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8DA677-DA7C-477F-8548-AB9E2416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07112D-BE57-4D78-97FA-57F9089E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446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D9BEC-BA03-4245-B718-4C0B49A6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7D8171-C45B-4062-B433-2EC704699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A14876-C455-433E-BB7B-41529FA0D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B6AD08-C9FF-46A0-A95F-324347A0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92D2-BBDC-4206-B217-033E062BD9D7}" type="datetime1">
              <a:rPr lang="de-CH" smtClean="0"/>
              <a:t>04.03.2019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24E56B-4BA5-4C7F-8CFC-35F5E0D0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7D53F8-9111-44AC-BE5B-39FA2FE2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69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DB9E8-F9DD-44C6-AAC3-600E872B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8B26A3F-4FC8-4B11-BEAD-B08F440EC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3721AE-E1CB-488A-AA74-515497C79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9309BE-5B99-4FE0-907D-88CA3960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4B9F-BEE9-4FDE-9215-B8466E037D7E}" type="datetime1">
              <a:rPr lang="de-CH" smtClean="0"/>
              <a:t>04.03.2019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EEA4B2-4E14-4C87-A435-5F0D84DD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14DEFA-0514-44CB-B4E2-B8ED7961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968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335237-4AED-4BA2-81CF-F5B93CD6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2E2A67-D989-47BE-82BC-FA4FDBA42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E3CD81-BD1B-4CF6-A6B7-5B72CAC75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894A-2019-43FA-96CD-B06D7A470FB2}" type="datetime1">
              <a:rPr lang="de-CH" smtClean="0"/>
              <a:t>04.03.2019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4E70E-6876-463A-9871-B92DB4A51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06B68F-2A4D-4C5C-AF2F-258DEA530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DC498-94A1-4164-BF23-7F7709ED1F32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 descr="C:\Users\Michael.Szedalik\AppData\Local\Microsoft\Windows\Temporary Internet Files\Content.Outlook\54AEV9I1\abes_pferdelogo.jpg">
            <a:extLst>
              <a:ext uri="{FF2B5EF4-FFF2-40B4-BE49-F238E27FC236}">
                <a16:creationId xmlns:a16="http://schemas.microsoft.com/office/drawing/2014/main" id="{3F85BB6D-E279-4E92-B65B-EB17E250E009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 b="14023"/>
          <a:stretch/>
        </p:blipFill>
        <p:spPr bwMode="auto">
          <a:xfrm>
            <a:off x="10397540" y="16707"/>
            <a:ext cx="1786296" cy="13084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BC97FF69-E1A2-47E9-95AE-EE8C3261B080}"/>
              </a:ext>
            </a:extLst>
          </p:cNvPr>
          <p:cNvSpPr/>
          <p:nvPr userDrawn="1"/>
        </p:nvSpPr>
        <p:spPr>
          <a:xfrm flipV="1">
            <a:off x="838200" y="1529548"/>
            <a:ext cx="105156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59957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info@abes-pferdeversicherung.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es-pferdeversicherung.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916F3FDD-E594-419F-A427-FC5B353C1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356" y="1697477"/>
            <a:ext cx="9144000" cy="1655762"/>
          </a:xfrm>
        </p:spPr>
        <p:txBody>
          <a:bodyPr/>
          <a:lstStyle/>
          <a:p>
            <a:pPr algn="l"/>
            <a:r>
              <a:rPr lang="de-CH" sz="1800" b="1" dirty="0">
                <a:cs typeface="Arial" pitchFamily="34" charset="0"/>
              </a:rPr>
              <a:t>Referenten: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800" dirty="0">
                <a:cs typeface="Arial" pitchFamily="34" charset="0"/>
              </a:rPr>
              <a:t>Pascal Mayor, Aktionärsvertreter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800" dirty="0">
                <a:cs typeface="Arial" pitchFamily="34" charset="0"/>
              </a:rPr>
              <a:t>Michael </a:t>
            </a:r>
            <a:r>
              <a:rPr lang="de-CH" sz="1800" dirty="0" err="1">
                <a:cs typeface="Arial" pitchFamily="34" charset="0"/>
              </a:rPr>
              <a:t>Szedalik</a:t>
            </a:r>
            <a:r>
              <a:rPr lang="de-CH" sz="1800" dirty="0">
                <a:cs typeface="Arial" pitchFamily="34" charset="0"/>
              </a:rPr>
              <a:t>, Geschäftsführer ABES Pferdeversicherung</a:t>
            </a:r>
            <a:endParaRPr lang="de-CH" sz="1800" dirty="0"/>
          </a:p>
          <a:p>
            <a:pPr algn="l"/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1E4AE29-5301-4470-ADD9-7A5DE9204C96}"/>
              </a:ext>
            </a:extLst>
          </p:cNvPr>
          <p:cNvSpPr/>
          <p:nvPr/>
        </p:nvSpPr>
        <p:spPr>
          <a:xfrm>
            <a:off x="854893" y="641811"/>
            <a:ext cx="5447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000" b="1" dirty="0">
                <a:ea typeface="+mj-ea"/>
                <a:cs typeface="+mj-cs"/>
              </a:rPr>
              <a:t>ABES</a:t>
            </a:r>
            <a:r>
              <a:rPr lang="de-CH" dirty="0"/>
              <a:t> </a:t>
            </a:r>
            <a:r>
              <a:rPr lang="de-CH" sz="4000" b="1" dirty="0">
                <a:ea typeface="+mj-ea"/>
                <a:cs typeface="+mj-cs"/>
              </a:rPr>
              <a:t>Pferdeversicherung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4746AE-DBA9-4B0C-B814-A373EE7DA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49"/>
          <a:stretch/>
        </p:blipFill>
        <p:spPr>
          <a:xfrm>
            <a:off x="0" y="3243340"/>
            <a:ext cx="12192000" cy="36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432CA-FAEA-4FEC-9E67-CEA177D7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Mitwirkung der Tierärzte: </a:t>
            </a:r>
            <a:br>
              <a:rPr lang="de-DE" dirty="0"/>
            </a:br>
            <a:r>
              <a:rPr lang="de-DE" dirty="0"/>
              <a:t>Ablauf im Schadenfall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E5229C-68A3-433D-B8F8-809E92CD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de-CH" sz="2000" dirty="0">
                <a:cs typeface="Arial" pitchFamily="34" charset="0"/>
              </a:rPr>
              <a:t>Kunde informiert den Versicherer so bald wie möglich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de-CH" sz="2000" dirty="0">
                <a:cs typeface="Arial" pitchFamily="34" charset="0"/>
              </a:rPr>
              <a:t>Konsultation beim Tierarzt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de-CH" sz="2000" dirty="0">
                <a:cs typeface="Arial" pitchFamily="34" charset="0"/>
              </a:rPr>
              <a:t>Schadenformular wird eingereicht (auszufüllen durch Tierarzt)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de-CH" sz="2000" dirty="0">
                <a:cs typeface="Arial" pitchFamily="34" charset="0"/>
              </a:rPr>
              <a:t>Bei Unklarheiten kann der Versicherer mit dem Pferdebesitzer oder auch direkt mit dem Tierarzt Kontakt aufnehmen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de-CH" sz="2000" dirty="0">
                <a:cs typeface="Arial" pitchFamily="34" charset="0"/>
              </a:rPr>
              <a:t>Tierarztrechnung wird an Pferdebesitzer ausgestellt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de-CH" sz="2000" dirty="0">
                <a:cs typeface="Arial" pitchFamily="34" charset="0"/>
              </a:rPr>
              <a:t>Rechnung zahlt der Pferdebesitzer und reicht diese beim Versicherer ein für die Rückerstattung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endParaRPr lang="de-CH" b="1" dirty="0">
              <a:cs typeface="Arial" pitchFamily="34" charset="0"/>
            </a:endParaRP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62E31113-CDBD-4CED-A9B0-9C05DC56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E48D-1D46-45B4-9AC7-3D41A874A28B}" type="datetime1">
              <a:rPr lang="de-CH" smtClean="0"/>
              <a:t>04.03.2019</a:t>
            </a:fld>
            <a:endParaRPr lang="de-CH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B0CF2BCC-1359-45D1-B979-E4050C30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681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01E25-9AA1-43C8-B201-D2A82C0C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Das Modell Versicherung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F5293E-BD1A-47E6-B7C2-F970D931A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75000"/>
            </a:pPr>
            <a:r>
              <a:rPr lang="de-CH" sz="1800" b="1" dirty="0">
                <a:cs typeface="Arial" pitchFamily="34" charset="0"/>
              </a:rPr>
              <a:t>Das</a:t>
            </a:r>
            <a:r>
              <a:rPr lang="en-GB" sz="1800" b="1" dirty="0">
                <a:cs typeface="Arial" pitchFamily="34" charset="0"/>
              </a:rPr>
              <a:t> </a:t>
            </a:r>
            <a:r>
              <a:rPr lang="de-CH" sz="1800" b="1" dirty="0">
                <a:cs typeface="Arial" pitchFamily="34" charset="0"/>
              </a:rPr>
              <a:t>Wesen einer PFERDE VERSICHERUNGSGESELLSCHAFT:</a:t>
            </a:r>
            <a:endParaRPr lang="en-GB" sz="1800" b="1" dirty="0"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SzPct val="75000"/>
              <a:buFont typeface="Wingdings" pitchFamily="2" charset="2"/>
              <a:buChar char="Ø"/>
            </a:pPr>
            <a:r>
              <a:rPr lang="de-CH" sz="1800" dirty="0">
                <a:cs typeface="Arial" pitchFamily="34" charset="0"/>
              </a:rPr>
              <a:t>Versicherer sind </a:t>
            </a:r>
            <a:r>
              <a:rPr lang="en-GB" sz="1800" dirty="0">
                <a:cs typeface="Arial" pitchFamily="34" charset="0"/>
              </a:rPr>
              <a:t>der FINMA </a:t>
            </a:r>
            <a:r>
              <a:rPr lang="de-CH" sz="1800" dirty="0">
                <a:cs typeface="Arial" pitchFamily="34" charset="0"/>
              </a:rPr>
              <a:t>unterstellt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75000"/>
              <a:buNone/>
              <a:tabLst>
                <a:tab pos="358775" algn="l"/>
              </a:tabLst>
            </a:pPr>
            <a:r>
              <a:rPr lang="de-CH" sz="1800" b="1" i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	Versicherung ist die gegenseitige Deckung zufällig, schätzbaren Geldbedarfs zahlreicher gleichartig 	bedrohter Wirtschaftssubjekte </a:t>
            </a:r>
            <a:r>
              <a:rPr lang="de-CH" sz="1800" i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(Professor Alfred </a:t>
            </a:r>
            <a:r>
              <a:rPr lang="de-CH" sz="1800" i="1" dirty="0" err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Mahnes</a:t>
            </a:r>
            <a:r>
              <a:rPr lang="de-CH" sz="1800" i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1925)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SzPct val="75000"/>
              <a:buFont typeface="Wingdings" pitchFamily="2" charset="2"/>
              <a:buChar char="Ø"/>
            </a:pPr>
            <a:r>
              <a:rPr lang="de-CH" sz="1800" dirty="0">
                <a:cs typeface="Arial" pitchFamily="34" charset="0"/>
              </a:rPr>
              <a:t>Durch die Retrospektive aus Erfahrungswerten (Schadenstatistik) wird prospektiv der Tarif resp. das Produkt designt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SzPct val="75000"/>
              <a:buFont typeface="Wingdings" pitchFamily="2" charset="2"/>
              <a:buChar char="Ø"/>
            </a:pPr>
            <a:r>
              <a:rPr lang="de-CH" sz="1800" dirty="0">
                <a:cs typeface="Arial" pitchFamily="34" charset="0"/>
              </a:rPr>
              <a:t>Gewinnorientiert</a:t>
            </a:r>
            <a:r>
              <a:rPr lang="en-GB" sz="1800" dirty="0">
                <a:cs typeface="Arial" pitchFamily="34" charset="0"/>
              </a:rPr>
              <a:t>:</a:t>
            </a:r>
            <a:br>
              <a:rPr lang="en-GB" sz="1800" dirty="0">
                <a:cs typeface="Arial" pitchFamily="34" charset="0"/>
              </a:rPr>
            </a:br>
            <a:r>
              <a:rPr lang="en-GB" sz="1800" dirty="0">
                <a:cs typeface="Arial" pitchFamily="34" charset="0"/>
              </a:rPr>
              <a:t>- Die </a:t>
            </a:r>
            <a:r>
              <a:rPr lang="de-CH" sz="1800" dirty="0">
                <a:cs typeface="Arial" pitchFamily="34" charset="0"/>
              </a:rPr>
              <a:t>Prämie</a:t>
            </a:r>
            <a:r>
              <a:rPr lang="en-GB" sz="1800" dirty="0">
                <a:cs typeface="Arial" pitchFamily="34" charset="0"/>
              </a:rPr>
              <a:t> muss </a:t>
            </a:r>
            <a:r>
              <a:rPr lang="de-CH" sz="1800" dirty="0">
                <a:cs typeface="Arial" pitchFamily="34" charset="0"/>
              </a:rPr>
              <a:t>immer mehr als kostendeckend </a:t>
            </a:r>
            <a:r>
              <a:rPr lang="en-GB" sz="1800" dirty="0">
                <a:cs typeface="Arial" pitchFamily="34" charset="0"/>
              </a:rPr>
              <a:t>sein um</a:t>
            </a:r>
            <a:r>
              <a:rPr lang="de-CH" sz="1800" dirty="0">
                <a:cs typeface="Arial" pitchFamily="34" charset="0"/>
              </a:rPr>
              <a:t> Schwankungsreserven auffangen zu können</a:t>
            </a:r>
            <a:br>
              <a:rPr lang="en-GB" sz="1800" dirty="0">
                <a:cs typeface="Arial" pitchFamily="34" charset="0"/>
              </a:rPr>
            </a:br>
            <a:r>
              <a:rPr lang="de-CH" sz="1800" dirty="0">
                <a:cs typeface="Arial" pitchFamily="34" charset="0"/>
              </a:rPr>
              <a:t>- Risikogerechte Prämie</a:t>
            </a:r>
            <a:br>
              <a:rPr lang="de-CH" sz="1800" dirty="0">
                <a:cs typeface="Arial" pitchFamily="34" charset="0"/>
              </a:rPr>
            </a:br>
            <a:r>
              <a:rPr lang="de-CH" sz="1800" dirty="0">
                <a:cs typeface="Arial" pitchFamily="34" charset="0"/>
              </a:rPr>
              <a:t>- Verlust darf langfristig</a:t>
            </a:r>
            <a:r>
              <a:rPr lang="en-GB" sz="1800" dirty="0">
                <a:cs typeface="Arial" pitchFamily="34" charset="0"/>
              </a:rPr>
              <a:t> </a:t>
            </a:r>
            <a:r>
              <a:rPr lang="de-CH" sz="1800" dirty="0">
                <a:cs typeface="Arial" pitchFamily="34" charset="0"/>
              </a:rPr>
              <a:t>nicht geschrieben werden</a:t>
            </a:r>
            <a:endParaRPr lang="en-GB" sz="1800" dirty="0"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SzPct val="75000"/>
              <a:buFont typeface="Wingdings" pitchFamily="2" charset="2"/>
              <a:buChar char="Ø"/>
            </a:pPr>
            <a:r>
              <a:rPr lang="de-CH" sz="1800" dirty="0">
                <a:cs typeface="Arial" pitchFamily="34" charset="0"/>
              </a:rPr>
              <a:t>Als Folge kann </a:t>
            </a:r>
            <a:r>
              <a:rPr lang="de-CH" sz="1800" dirty="0" err="1">
                <a:cs typeface="Arial" pitchFamily="34" charset="0"/>
              </a:rPr>
              <a:t>Lloyd’s</a:t>
            </a:r>
            <a:r>
              <a:rPr lang="de-CH" sz="1800" dirty="0">
                <a:cs typeface="Arial" pitchFamily="34" charset="0"/>
              </a:rPr>
              <a:t> auch sehr hohe Versicherungssummen (auch über CHF 2 </a:t>
            </a:r>
            <a:r>
              <a:rPr lang="de-CH" sz="1800" dirty="0" err="1">
                <a:cs typeface="Arial" pitchFamily="34" charset="0"/>
              </a:rPr>
              <a:t>Mio</a:t>
            </a:r>
            <a:r>
              <a:rPr lang="de-CH" sz="1800" dirty="0">
                <a:cs typeface="Arial" pitchFamily="34" charset="0"/>
              </a:rPr>
              <a:t>) zeichnen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2B4BE1-97A0-4C6D-AFEE-63A240AA8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6618-B8B8-47FA-9D70-6E75996CE5DD}" type="datetime1">
              <a:rPr lang="de-CH" smtClean="0"/>
              <a:t>04.03.2019</a:t>
            </a:fld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AB4A1C-3CEE-4442-931D-637C568A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401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AE933-2CA7-4AAB-9E9C-07499E27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Fragen?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A98CAE-34B4-43DC-AAF1-A815F820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3B3-C6D3-435F-AE8C-1A3BD462CD28}" type="datetime1">
              <a:rPr lang="de-CH" smtClean="0"/>
              <a:t>04.03.2019</a:t>
            </a:fld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B4A6B6-03E4-4B09-B351-C0596D08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724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AE933-2CA7-4AAB-9E9C-07499E27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Kontakt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A98CAE-34B4-43DC-AAF1-A815F820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53B3-C6D3-435F-AE8C-1A3BD462CD28}" type="datetime1">
              <a:rPr lang="de-CH" smtClean="0"/>
              <a:t>04.03.2019</a:t>
            </a:fld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B4A6B6-03E4-4B09-B351-C0596D08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13</a:t>
            </a:fld>
            <a:endParaRPr lang="de-CH"/>
          </a:p>
        </p:txBody>
      </p:sp>
      <p:sp>
        <p:nvSpPr>
          <p:cNvPr id="6" name="TextBox 42">
            <a:extLst>
              <a:ext uri="{FF2B5EF4-FFF2-40B4-BE49-F238E27FC236}">
                <a16:creationId xmlns:a16="http://schemas.microsoft.com/office/drawing/2014/main" id="{96085AB1-9CC0-4452-84FA-7F3C2334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953" y="2344044"/>
            <a:ext cx="3326193" cy="33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19"/>
              </a:lnSpc>
            </a:pPr>
            <a:r>
              <a:rPr lang="de-CH" sz="1400" dirty="0">
                <a:solidFill>
                  <a:schemeClr val="bg2">
                    <a:lumMod val="50000"/>
                  </a:schemeClr>
                </a:solidFill>
                <a:latin typeface="+mj-lt"/>
                <a:ea typeface="Source Sans Pro Light"/>
              </a:rPr>
              <a:t>www.abes-pferdeversicherung.ch</a:t>
            </a:r>
            <a:endParaRPr lang="en-US" altLang="en-US" sz="1400" dirty="0">
              <a:solidFill>
                <a:schemeClr val="bg2">
                  <a:lumMod val="50000"/>
                </a:schemeClr>
              </a:solidFill>
              <a:latin typeface="+mj-lt"/>
              <a:ea typeface="Source Sans Pro Light"/>
            </a:endParaRPr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2EA68B11-4EEE-4FC6-8E9B-5F235DCAA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398" y="2074169"/>
            <a:ext cx="877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latin typeface="+mj-lt"/>
                <a:ea typeface="Lato Regular"/>
                <a:cs typeface="Lato Regular"/>
              </a:rPr>
              <a:t>Website</a:t>
            </a: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07BB8196-AA17-4E2D-B266-E0CF8A78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217" y="2326582"/>
            <a:ext cx="3279774" cy="5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91"/>
              </a:spcBef>
              <a:spcAft>
                <a:spcPts val="0"/>
              </a:spcAft>
              <a:defRPr/>
            </a:pPr>
            <a:r>
              <a:rPr lang="en-US" altLang="en-US" sz="1400" b="1" dirty="0">
                <a:latin typeface="+mj-lt"/>
                <a:ea typeface="Source Sans Pro Light"/>
                <a:cs typeface="Source Sans Pro Light"/>
              </a:rPr>
              <a:t>Direct</a:t>
            </a:r>
            <a:r>
              <a:rPr lang="en-US" altLang="en-US" sz="1400" dirty="0">
                <a:latin typeface="+mj-lt"/>
                <a:ea typeface="Source Sans Pro Light"/>
                <a:cs typeface="Source Sans Pro Light"/>
              </a:rPr>
              <a:t>: </a:t>
            </a:r>
            <a:r>
              <a:rPr lang="de-CH" altLang="de-DE" sz="1400" dirty="0">
                <a:latin typeface="+mj-lt"/>
              </a:rPr>
              <a:t>+41 </a:t>
            </a:r>
            <a:r>
              <a:rPr lang="de-CH" sz="1400" dirty="0">
                <a:latin typeface="+mj-lt"/>
                <a:ea typeface="Source Sans Pro Light"/>
              </a:rPr>
              <a:t>44 666 02 59</a:t>
            </a:r>
          </a:p>
          <a:p>
            <a:pPr>
              <a:spcBef>
                <a:spcPts val="491"/>
              </a:spcBef>
              <a:spcAft>
                <a:spcPts val="0"/>
              </a:spcAft>
              <a:defRPr/>
            </a:pPr>
            <a:r>
              <a:rPr lang="de-CH" altLang="de-DE" sz="1400" b="1" dirty="0">
                <a:latin typeface="+mj-lt"/>
                <a:ea typeface="Source Sans Pro Light"/>
              </a:rPr>
              <a:t>E-Mail: </a:t>
            </a:r>
            <a:r>
              <a:rPr lang="de-CH" sz="1400" dirty="0">
                <a:solidFill>
                  <a:schemeClr val="bg2">
                    <a:lumMod val="50000"/>
                  </a:schemeClr>
                </a:solidFill>
                <a:latin typeface="+mj-lt"/>
                <a:ea typeface="Source Sans Pro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info@abes-pferdeversicherung.ch</a:t>
            </a:r>
            <a:endParaRPr lang="de-CH" altLang="de-DE" sz="1400" dirty="0">
              <a:solidFill>
                <a:schemeClr val="bg2">
                  <a:lumMod val="50000"/>
                </a:schemeClr>
              </a:solidFill>
              <a:latin typeface="+mj-lt"/>
              <a:ea typeface="Source Sans Pro Light"/>
            </a:endParaRPr>
          </a:p>
        </p:txBody>
      </p:sp>
      <p:sp>
        <p:nvSpPr>
          <p:cNvPr id="10" name="Rectangle 45">
            <a:extLst>
              <a:ext uri="{FF2B5EF4-FFF2-40B4-BE49-F238E27FC236}">
                <a16:creationId xmlns:a16="http://schemas.microsoft.com/office/drawing/2014/main" id="{2E7F58DD-1C6A-4112-8E28-4BB0394C6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660" y="2056707"/>
            <a:ext cx="849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 err="1">
                <a:latin typeface="+mj-lt"/>
                <a:ea typeface="Lato Regular"/>
                <a:cs typeface="Lato Regular"/>
              </a:rPr>
              <a:t>Kontakt</a:t>
            </a:r>
            <a:endParaRPr lang="en-US" altLang="en-US" sz="1600" b="1" dirty="0">
              <a:latin typeface="+mj-lt"/>
              <a:ea typeface="Lato Regular"/>
              <a:cs typeface="Lato Regular"/>
            </a:endParaRPr>
          </a:p>
        </p:txBody>
      </p:sp>
      <p:sp>
        <p:nvSpPr>
          <p:cNvPr id="11" name="TextBox 46">
            <a:extLst>
              <a:ext uri="{FF2B5EF4-FFF2-40B4-BE49-F238E27FC236}">
                <a16:creationId xmlns:a16="http://schemas.microsoft.com/office/drawing/2014/main" id="{E3BA56FA-7E17-43DB-BAD5-EE53312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223" y="2326582"/>
            <a:ext cx="2533650" cy="83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19"/>
              </a:lnSpc>
            </a:pPr>
            <a:r>
              <a:rPr lang="de-CH" sz="1400" dirty="0">
                <a:latin typeface="+mj-lt"/>
              </a:rPr>
              <a:t>ABES Pferdeversicherung</a:t>
            </a:r>
          </a:p>
          <a:p>
            <a:pPr>
              <a:lnSpc>
                <a:spcPts val="2019"/>
              </a:lnSpc>
            </a:pPr>
            <a:r>
              <a:rPr lang="de-CH" sz="1400" dirty="0">
                <a:latin typeface="+mj-lt"/>
              </a:rPr>
              <a:t>Feldeggstrasse 5</a:t>
            </a:r>
            <a:br>
              <a:rPr lang="de-CH" sz="1400" dirty="0">
                <a:latin typeface="+mj-lt"/>
              </a:rPr>
            </a:br>
            <a:r>
              <a:rPr lang="de-CH" sz="1400" dirty="0">
                <a:latin typeface="+mj-lt"/>
              </a:rPr>
              <a:t>8152 Glattbrugg</a:t>
            </a:r>
            <a:endParaRPr lang="en-US" altLang="en-US" sz="1400" dirty="0">
              <a:latin typeface="+mj-lt"/>
            </a:endParaRPr>
          </a:p>
        </p:txBody>
      </p:sp>
      <p:sp>
        <p:nvSpPr>
          <p:cNvPr id="12" name="Rectangle 47">
            <a:extLst>
              <a:ext uri="{FF2B5EF4-FFF2-40B4-BE49-F238E27FC236}">
                <a16:creationId xmlns:a16="http://schemas.microsoft.com/office/drawing/2014/main" id="{46D246EE-6317-449D-951C-B4F9DF1F2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667" y="2056707"/>
            <a:ext cx="9076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latin typeface="+mj-lt"/>
                <a:ea typeface="Lato Regular"/>
                <a:cs typeface="Lato Regular"/>
              </a:rPr>
              <a:t>Location</a:t>
            </a:r>
          </a:p>
        </p:txBody>
      </p:sp>
      <p:sp>
        <p:nvSpPr>
          <p:cNvPr id="13" name="Shape 2643">
            <a:extLst>
              <a:ext uri="{FF2B5EF4-FFF2-40B4-BE49-F238E27FC236}">
                <a16:creationId xmlns:a16="http://schemas.microsoft.com/office/drawing/2014/main" id="{87DD851A-EC2A-4F02-BCB8-475AEAEFEC14}"/>
              </a:ext>
            </a:extLst>
          </p:cNvPr>
          <p:cNvSpPr/>
          <p:nvPr/>
        </p:nvSpPr>
        <p:spPr>
          <a:xfrm>
            <a:off x="1200285" y="2074963"/>
            <a:ext cx="225425" cy="412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934">
            <a:extLst>
              <a:ext uri="{FF2B5EF4-FFF2-40B4-BE49-F238E27FC236}">
                <a16:creationId xmlns:a16="http://schemas.microsoft.com/office/drawing/2014/main" id="{6CEBFBA4-41A8-42DA-B868-21B319799BA4}"/>
              </a:ext>
            </a:extLst>
          </p:cNvPr>
          <p:cNvSpPr/>
          <p:nvPr/>
        </p:nvSpPr>
        <p:spPr>
          <a:xfrm>
            <a:off x="5134110" y="2053532"/>
            <a:ext cx="330994" cy="455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944">
            <a:extLst>
              <a:ext uri="{FF2B5EF4-FFF2-40B4-BE49-F238E27FC236}">
                <a16:creationId xmlns:a16="http://schemas.microsoft.com/office/drawing/2014/main" id="{F7EB03D9-5622-45FE-BDA1-65C8424E0A86}"/>
              </a:ext>
            </a:extLst>
          </p:cNvPr>
          <p:cNvSpPr/>
          <p:nvPr/>
        </p:nvSpPr>
        <p:spPr>
          <a:xfrm>
            <a:off x="8251167" y="2117032"/>
            <a:ext cx="388938" cy="388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2AD14A4-98BB-4B36-ABB3-6893B8755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1543"/>
            <a:ext cx="12192000" cy="35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7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B64D7-6C2B-4481-B259-483F6CBF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Traktanden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DC1DF5-4250-4889-989E-7E9DE6CF5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CH" sz="2400" dirty="0">
                <a:cs typeface="Arial" panose="020B0604020202020204" pitchFamily="34" charset="0"/>
              </a:rPr>
              <a:t>Über uns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2400" dirty="0">
                <a:cs typeface="Arial" pitchFamily="34" charset="0"/>
                <a:sym typeface="Wingdings" panose="05000000000000000000" pitchFamily="2" charset="2"/>
              </a:rPr>
              <a:t>	 Wer sind wir?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2400" dirty="0">
                <a:cs typeface="Arial" pitchFamily="34" charset="0"/>
                <a:sym typeface="Wingdings" panose="05000000000000000000" pitchFamily="2" charset="2"/>
              </a:rPr>
              <a:t>	 </a:t>
            </a:r>
            <a:r>
              <a:rPr lang="de-CH" sz="2400" dirty="0">
                <a:cs typeface="Arial" pitchFamily="34" charset="0"/>
              </a:rPr>
              <a:t>Was bieten wir?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CH" sz="2400" dirty="0">
                <a:cs typeface="Arial" pitchFamily="34" charset="0"/>
              </a:rPr>
              <a:t>Produktebausteine ABES Pferdeversicherung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2400" dirty="0" err="1">
                <a:cs typeface="Arial" pitchFamily="34" charset="0"/>
              </a:rPr>
              <a:t>Lloyd‘s</a:t>
            </a:r>
            <a:r>
              <a:rPr lang="de-DE" sz="2400" dirty="0">
                <a:cs typeface="Arial" pitchFamily="34" charset="0"/>
              </a:rPr>
              <a:t> Markt / Tradition und Bestand</a:t>
            </a:r>
            <a:endParaRPr lang="de-CH" sz="2400" dirty="0"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CH" sz="2400" dirty="0">
                <a:cs typeface="Arial" pitchFamily="34" charset="0"/>
              </a:rPr>
              <a:t>Wechselwirkungen und Einbindung der Pferdetierärzte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2400" dirty="0">
                <a:cs typeface="Arial" pitchFamily="34" charset="0"/>
              </a:rPr>
              <a:t>Mitwirkung der Tierärzte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cs typeface="Arial" pitchFamily="34" charset="0"/>
              </a:rPr>
              <a:t>	</a:t>
            </a:r>
            <a:r>
              <a:rPr lang="de-DE" sz="2400" dirty="0"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sz="2400" dirty="0">
                <a:cs typeface="Arial" pitchFamily="34" charset="0"/>
              </a:rPr>
              <a:t>Antragsprozess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cs typeface="Arial" pitchFamily="34" charset="0"/>
                <a:sym typeface="Wingdings" panose="05000000000000000000" pitchFamily="2" charset="2"/>
              </a:rPr>
              <a:t>	 </a:t>
            </a:r>
            <a:r>
              <a:rPr lang="de-DE" sz="2400" dirty="0">
                <a:cs typeface="Arial" pitchFamily="34" charset="0"/>
              </a:rPr>
              <a:t>Ablauf im Schadenfall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2400" dirty="0">
                <a:cs typeface="Arial" pitchFamily="34" charset="0"/>
              </a:rPr>
              <a:t>Das Modell Versicherung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0460E0-BAFE-494E-94E4-FF4CCB15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8A8D-0A19-4EA7-BD03-8EAA44F504C3}" type="datetime1">
              <a:rPr lang="de-CH" smtClean="0"/>
              <a:t>04.03.2019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256E7-CBB1-4283-8484-E148CFBE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679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23E6D-DD98-4E6B-BE75-253EA735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 uns – Wer sind wir?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BCB2EB-EA48-4216-AC86-3CA6F248B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13444"/>
            <a:ext cx="5157787" cy="529769"/>
          </a:xfrm>
        </p:spPr>
        <p:txBody>
          <a:bodyPr/>
          <a:lstStyle/>
          <a:p>
            <a:r>
              <a:rPr lang="de-CH" dirty="0"/>
              <a:t>Struktur und Aufbau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ED5428-89D0-494B-8389-02502335D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3213"/>
            <a:ext cx="5157787" cy="3820225"/>
          </a:xfrm>
        </p:spPr>
        <p:txBody>
          <a:bodyPr>
            <a:noAutofit/>
          </a:bodyPr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sz="1400" dirty="0">
                <a:cs typeface="Arial" pitchFamily="34" charset="0"/>
              </a:rPr>
              <a:t>ABES Zürich AG ist ein unabhängiger registrierter Makler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sz="1400" dirty="0">
                <a:cs typeface="Arial" pitchFamily="34" charset="0"/>
              </a:rPr>
              <a:t>Registrierung als “Swiss </a:t>
            </a:r>
            <a:r>
              <a:rPr lang="de-CH" sz="1400" dirty="0" err="1">
                <a:cs typeface="Arial" pitchFamily="34" charset="0"/>
              </a:rPr>
              <a:t>Lloyd’s</a:t>
            </a:r>
            <a:r>
              <a:rPr lang="de-CH" sz="1400" dirty="0">
                <a:cs typeface="Arial" pitchFamily="34" charset="0"/>
              </a:rPr>
              <a:t> Broker”, über ein </a:t>
            </a:r>
            <a:r>
              <a:rPr lang="de-CH" sz="1400" dirty="0" err="1">
                <a:cs typeface="Arial" pitchFamily="34" charset="0"/>
              </a:rPr>
              <a:t>joint</a:t>
            </a:r>
            <a:r>
              <a:rPr lang="de-CH" sz="1400" dirty="0">
                <a:cs typeface="Arial" pitchFamily="34" charset="0"/>
              </a:rPr>
              <a:t> </a:t>
            </a:r>
            <a:r>
              <a:rPr lang="de-CH" sz="1400" dirty="0" err="1">
                <a:cs typeface="Arial" pitchFamily="34" charset="0"/>
              </a:rPr>
              <a:t>venture</a:t>
            </a:r>
            <a:r>
              <a:rPr lang="de-CH" sz="1400" dirty="0">
                <a:cs typeface="Arial" pitchFamily="34" charset="0"/>
              </a:rPr>
              <a:t> Kooperationspartner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sz="1400" dirty="0">
                <a:cs typeface="Arial" pitchFamily="34" charset="0"/>
              </a:rPr>
              <a:t>Zugang zu den Syndikaten (Versicherern) im </a:t>
            </a:r>
            <a:r>
              <a:rPr lang="de-CH" sz="1400" dirty="0" err="1">
                <a:cs typeface="Arial" pitchFamily="34" charset="0"/>
              </a:rPr>
              <a:t>Lloyd’s</a:t>
            </a:r>
            <a:r>
              <a:rPr lang="de-CH" sz="1400" dirty="0">
                <a:cs typeface="Arial" pitchFamily="34" charset="0"/>
              </a:rPr>
              <a:t> London Markt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sz="1400" dirty="0">
                <a:cs typeface="Arial" pitchFamily="34" charset="0"/>
              </a:rPr>
              <a:t>Markteintritt Schweiz im Jahr 2015 mit einem White </a:t>
            </a:r>
            <a:r>
              <a:rPr lang="de-CH" sz="1400" dirty="0" err="1">
                <a:cs typeface="Arial" pitchFamily="34" charset="0"/>
              </a:rPr>
              <a:t>Labeling</a:t>
            </a:r>
            <a:endParaRPr lang="de-CH" sz="1400" dirty="0">
              <a:cs typeface="Arial" pitchFamily="34" charset="0"/>
            </a:endParaRP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sz="1400" dirty="0">
                <a:cs typeface="Arial" pitchFamily="34" charset="0"/>
              </a:rPr>
              <a:t>Produkt untersteht dem schweizerischen Versicherungsvertragsgesetz (VVG)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sz="1400" dirty="0">
                <a:cs typeface="Arial" pitchFamily="34" charset="0"/>
              </a:rPr>
              <a:t>Vertragsausstellung, Inkasso und Schadenverarbeitung in der Schweiz (Ansprechpersonen für Kunden und Pferde-Tierärzte)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endParaRPr lang="en-GB" sz="1400" b="1" dirty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endParaRPr lang="de-CH" sz="1400" b="1" dirty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endParaRPr lang="de-CH" sz="1400" b="1" dirty="0">
              <a:cs typeface="Arial" pitchFamily="34" charset="0"/>
            </a:endParaRPr>
          </a:p>
          <a:p>
            <a:endParaRPr lang="de-CH" sz="140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1A7917-71A8-48A2-96AF-051A4087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1701DA9-997F-4107-9A89-5E159ED96F52}" type="datetime1">
              <a:rPr lang="de-CH" smtClean="0"/>
              <a:t>04.03.2019</a:t>
            </a:fld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E65E51-2E4F-4678-8B63-B66AE3C7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0DC498-94A1-4164-BF23-7F7709ED1F32}" type="slidenum">
              <a:rPr lang="de-CH" smtClean="0"/>
              <a:t>3</a:t>
            </a:fld>
            <a:endParaRPr lang="de-CH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0A9BF5B8-4C6B-4E50-B0C9-A8BABFB61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77" y="3750556"/>
            <a:ext cx="1146672" cy="45310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4B346C-8723-44B5-B192-6BB1022C4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05" y="1975479"/>
            <a:ext cx="1504527" cy="588899"/>
          </a:xfrm>
          <a:prstGeom prst="rect">
            <a:avLst/>
          </a:prstGeom>
        </p:spPr>
      </p:pic>
      <p:pic>
        <p:nvPicPr>
          <p:cNvPr id="29" name="Picture 2" descr="Bildergebnis für lloyds logo">
            <a:extLst>
              <a:ext uri="{FF2B5EF4-FFF2-40B4-BE49-F238E27FC236}">
                <a16:creationId xmlns:a16="http://schemas.microsoft.com/office/drawing/2014/main" id="{70DCE63C-7487-4A22-B714-5748406C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75" y="3620133"/>
            <a:ext cx="1341357" cy="4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99577710-A637-42A4-BD90-AE9D971D217F}"/>
              </a:ext>
            </a:extLst>
          </p:cNvPr>
          <p:cNvSpPr txBox="1"/>
          <p:nvPr/>
        </p:nvSpPr>
        <p:spPr>
          <a:xfrm>
            <a:off x="6167054" y="1975479"/>
            <a:ext cx="1730785" cy="543681"/>
          </a:xfrm>
          <a:custGeom>
            <a:avLst/>
            <a:gdLst>
              <a:gd name="connsiteX0" fmla="*/ 0 w 1887035"/>
              <a:gd name="connsiteY0" fmla="*/ 0 h 1015663"/>
              <a:gd name="connsiteX1" fmla="*/ 1887035 w 1887035"/>
              <a:gd name="connsiteY1" fmla="*/ 0 h 1015663"/>
              <a:gd name="connsiteX2" fmla="*/ 1887035 w 1887035"/>
              <a:gd name="connsiteY2" fmla="*/ 1015663 h 1015663"/>
              <a:gd name="connsiteX3" fmla="*/ 0 w 1887035"/>
              <a:gd name="connsiteY3" fmla="*/ 1015663 h 1015663"/>
              <a:gd name="connsiteX4" fmla="*/ 0 w 1887035"/>
              <a:gd name="connsiteY4" fmla="*/ 0 h 1015663"/>
              <a:gd name="connsiteX0" fmla="*/ 0 w 1887035"/>
              <a:gd name="connsiteY0" fmla="*/ 0 h 1015663"/>
              <a:gd name="connsiteX1" fmla="*/ 1887035 w 1887035"/>
              <a:gd name="connsiteY1" fmla="*/ 0 h 1015663"/>
              <a:gd name="connsiteX2" fmla="*/ 1887035 w 1887035"/>
              <a:gd name="connsiteY2" fmla="*/ 812463 h 1015663"/>
              <a:gd name="connsiteX3" fmla="*/ 0 w 1887035"/>
              <a:gd name="connsiteY3" fmla="*/ 1015663 h 1015663"/>
              <a:gd name="connsiteX4" fmla="*/ 0 w 1887035"/>
              <a:gd name="connsiteY4" fmla="*/ 0 h 1015663"/>
              <a:gd name="connsiteX0" fmla="*/ 0 w 1887035"/>
              <a:gd name="connsiteY0" fmla="*/ 0 h 812463"/>
              <a:gd name="connsiteX1" fmla="*/ 1887035 w 1887035"/>
              <a:gd name="connsiteY1" fmla="*/ 0 h 812463"/>
              <a:gd name="connsiteX2" fmla="*/ 1887035 w 1887035"/>
              <a:gd name="connsiteY2" fmla="*/ 812463 h 812463"/>
              <a:gd name="connsiteX3" fmla="*/ 9237 w 1887035"/>
              <a:gd name="connsiteY3" fmla="*/ 812463 h 812463"/>
              <a:gd name="connsiteX4" fmla="*/ 0 w 1887035"/>
              <a:gd name="connsiteY4" fmla="*/ 0 h 81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035" h="812463">
                <a:moveTo>
                  <a:pt x="0" y="0"/>
                </a:moveTo>
                <a:lnTo>
                  <a:pt x="1887035" y="0"/>
                </a:lnTo>
                <a:lnTo>
                  <a:pt x="1887035" y="812463"/>
                </a:lnTo>
                <a:lnTo>
                  <a:pt x="9237" y="81246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sunrise" dir="t"/>
          </a:scene3d>
          <a:sp3d>
            <a:bevelT/>
            <a:bevelB w="63500"/>
          </a:sp3d>
        </p:spPr>
        <p:txBody>
          <a:bodyPr wrap="square" rtlCol="0">
            <a:spAutoFit/>
            <a:sp3d extrusionH="57150" prstMaterial="softEdge">
              <a:bevelT w="38100" h="38100"/>
              <a:bevelB w="38100" h="38100"/>
            </a:sp3d>
          </a:bodyPr>
          <a:lstStyle/>
          <a:p>
            <a:r>
              <a:rPr lang="de-CH" sz="2000" b="1" dirty="0"/>
              <a:t>GA Mayor AG</a:t>
            </a:r>
          </a:p>
          <a:p>
            <a:endParaRPr lang="de-CH" sz="1000" dirty="0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7FAE1040-54AE-4E04-A517-1BA8B18A67F0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6367576" y="2581177"/>
            <a:ext cx="2337521" cy="302973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092BBB7-C08F-4F18-89A8-7D881737A7F1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7897839" y="2519160"/>
            <a:ext cx="1328194" cy="103540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CCFF6A0-A5A1-47B3-958E-C9C5D7F24DF2}"/>
              </a:ext>
            </a:extLst>
          </p:cNvPr>
          <p:cNvCxnSpPr>
            <a:cxnSpLocks/>
          </p:cNvCxnSpPr>
          <p:nvPr/>
        </p:nvCxnSpPr>
        <p:spPr>
          <a:xfrm flipH="1">
            <a:off x="9665405" y="2598860"/>
            <a:ext cx="1082318" cy="974999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F4AFEA57-388E-4D65-8953-C0036F229A32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1286853" y="2689093"/>
            <a:ext cx="1" cy="93104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00D6F505-5E1E-4D8D-B665-291E666AE659}"/>
              </a:ext>
            </a:extLst>
          </p:cNvPr>
          <p:cNvCxnSpPr>
            <a:cxnSpLocks/>
            <a:stCxn id="29" idx="2"/>
            <a:endCxn id="55" idx="3"/>
          </p:cNvCxnSpPr>
          <p:nvPr/>
        </p:nvCxnSpPr>
        <p:spPr>
          <a:xfrm flipH="1">
            <a:off x="10034929" y="4074417"/>
            <a:ext cx="1251924" cy="153649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CD401924-B1A6-4651-9D11-1F866EF4D42F}"/>
              </a:ext>
            </a:extLst>
          </p:cNvPr>
          <p:cNvSpPr txBox="1"/>
          <p:nvPr/>
        </p:nvSpPr>
        <p:spPr>
          <a:xfrm rot="18511952">
            <a:off x="10063030" y="4807499"/>
            <a:ext cx="1772062" cy="550359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b="1" dirty="0"/>
              <a:t>Cheftierarzt </a:t>
            </a:r>
          </a:p>
          <a:p>
            <a:r>
              <a:rPr lang="de-CH" sz="1500" b="1" dirty="0"/>
              <a:t>Dr. Marco Hermann 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69C6F53-3F6E-44C3-9B6E-810B5E8ED7D7}"/>
              </a:ext>
            </a:extLst>
          </p:cNvPr>
          <p:cNvSpPr txBox="1"/>
          <p:nvPr/>
        </p:nvSpPr>
        <p:spPr>
          <a:xfrm rot="3184487">
            <a:off x="5441870" y="4052156"/>
            <a:ext cx="3885553" cy="321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/>
              <a:t>Alleinige Namens- Vertriebs und Markenrechte 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F45B399D-A264-4689-8CF0-BF847B2F4513}"/>
              </a:ext>
            </a:extLst>
          </p:cNvPr>
          <p:cNvCxnSpPr>
            <a:cxnSpLocks/>
          </p:cNvCxnSpPr>
          <p:nvPr/>
        </p:nvCxnSpPr>
        <p:spPr>
          <a:xfrm>
            <a:off x="7941915" y="2185404"/>
            <a:ext cx="2856197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FCC7A374-6FAF-4FAC-A062-999354CF4D73}"/>
              </a:ext>
            </a:extLst>
          </p:cNvPr>
          <p:cNvSpPr txBox="1"/>
          <p:nvPr/>
        </p:nvSpPr>
        <p:spPr>
          <a:xfrm>
            <a:off x="8751783" y="2185404"/>
            <a:ext cx="1236460" cy="31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/>
              <a:t>Joint Venture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AE7F4E02-87CA-48BB-8FC9-CFB868AB3372}"/>
              </a:ext>
            </a:extLst>
          </p:cNvPr>
          <p:cNvCxnSpPr>
            <a:cxnSpLocks/>
          </p:cNvCxnSpPr>
          <p:nvPr/>
        </p:nvCxnSpPr>
        <p:spPr>
          <a:xfrm>
            <a:off x="6232629" y="2388413"/>
            <a:ext cx="16071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5" name="Grafik 54" descr="C:\Users\Michael.Szedalik\AppData\Local\Microsoft\Windows\Temporary Internet Files\Content.Outlook\54AEV9I1\abes_pferdelogo.jpg">
            <a:extLst>
              <a:ext uri="{FF2B5EF4-FFF2-40B4-BE49-F238E27FC236}">
                <a16:creationId xmlns:a16="http://schemas.microsoft.com/office/drawing/2014/main" id="{7C48FBA0-AA96-4BB9-A6F7-525754C5058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97" y="4899293"/>
            <a:ext cx="1329832" cy="142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14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9DC75-DD0B-4CD8-8A50-9D313FFF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Über uns – Was bieten wir?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2F1703-115E-484A-BF60-E9241009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254E-8068-4353-ADA1-371A65FA3D27}" type="datetime1">
              <a:rPr lang="de-CH" smtClean="0"/>
              <a:t>04.03.2019</a:t>
            </a:fld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F55CF32-1F81-41C0-9E15-DEBED7D39D8F}"/>
              </a:ext>
            </a:extLst>
          </p:cNvPr>
          <p:cNvSpPr/>
          <p:nvPr/>
        </p:nvSpPr>
        <p:spPr>
          <a:xfrm>
            <a:off x="838200" y="1748216"/>
            <a:ext cx="10515600" cy="4716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dirty="0">
                <a:cs typeface="Arial" pitchFamily="34" charset="0"/>
              </a:rPr>
              <a:t>Schnell und unkompliziert / kein personeller Vertrieb / sehr flache Hierarchien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dirty="0">
                <a:cs typeface="Arial" pitchFamily="34" charset="0"/>
              </a:rPr>
              <a:t>Wir versichern ausnahmslos alle Versicherungssummen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dirty="0">
                <a:cs typeface="Arial" pitchFamily="34" charset="0"/>
              </a:rPr>
              <a:t>Keine Vertragsbindung / Kunde kann zu jedem Zeitpunkt kündigen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dirty="0">
                <a:cs typeface="Arial" pitchFamily="34" charset="0"/>
              </a:rPr>
              <a:t>Vorerkrankungen sind nicht ausgeschlossen, ausser sie wären in den Bedingungen erwähnt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dirty="0">
                <a:cs typeface="Arial" pitchFamily="34" charset="0"/>
              </a:rPr>
              <a:t>Freie Tierarztwahl des Kunden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dirty="0">
                <a:cs typeface="Arial" pitchFamily="34" charset="0"/>
              </a:rPr>
              <a:t>Besondere Kundenwünsche können berücksichtigt werden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dirty="0">
                <a:cs typeface="Arial" pitchFamily="34" charset="0"/>
              </a:rPr>
              <a:t>Weitestgehend gleiche Prämien für alle Einsatzarten (Prämienerhöhungen bei Hochrisiko-Sportarten)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endParaRPr lang="de-CH" dirty="0">
              <a:cs typeface="Arial" pitchFamily="34" charset="0"/>
            </a:endParaRP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endParaRPr lang="de-CH" dirty="0">
              <a:cs typeface="Arial" pitchFamily="34" charset="0"/>
            </a:endParaRPr>
          </a:p>
        </p:txBody>
      </p:sp>
      <p:sp>
        <p:nvSpPr>
          <p:cNvPr id="6" name="Foliennummernplatzhalter 117">
            <a:extLst>
              <a:ext uri="{FF2B5EF4-FFF2-40B4-BE49-F238E27FC236}">
                <a16:creationId xmlns:a16="http://schemas.microsoft.com/office/drawing/2014/main" id="{A455B3B0-566A-42F6-B17E-4D61B195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0DC498-94A1-4164-BF23-7F7709ED1F32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683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9F5C3-4206-416D-A7BB-596DD910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Produktebausteine ABES Pferdeversicherung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DF79FB-55B7-4023-B07B-2BF467BE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254E-8068-4353-ADA1-371A65FA3D27}" type="datetime1">
              <a:rPr lang="de-CH" smtClean="0"/>
              <a:t>04.03.2019</a:t>
            </a:fld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5CB80B-D6D6-4574-9F20-18F9100C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5</a:t>
            </a:fld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6FABEA-D560-4BB9-9FE6-CEA56ABBBE2C}"/>
              </a:ext>
            </a:extLst>
          </p:cNvPr>
          <p:cNvSpPr/>
          <p:nvPr/>
        </p:nvSpPr>
        <p:spPr>
          <a:xfrm>
            <a:off x="941453" y="1690688"/>
            <a:ext cx="4795550" cy="46656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1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55DB11-6FBA-4C4D-AAC4-4F017EC99108}"/>
              </a:ext>
            </a:extLst>
          </p:cNvPr>
          <p:cNvSpPr/>
          <p:nvPr/>
        </p:nvSpPr>
        <p:spPr>
          <a:xfrm>
            <a:off x="6440478" y="1690688"/>
            <a:ext cx="4795551" cy="46656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A6F7AC-2A75-4D42-A0F4-7E4F79895492}"/>
              </a:ext>
            </a:extLst>
          </p:cNvPr>
          <p:cNvSpPr txBox="1"/>
          <p:nvPr/>
        </p:nvSpPr>
        <p:spPr>
          <a:xfrm>
            <a:off x="955970" y="1690688"/>
            <a:ext cx="479555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Grunddeckung:</a:t>
            </a:r>
          </a:p>
          <a:p>
            <a:endParaRPr lang="de-CH" sz="1000" dirty="0"/>
          </a:p>
          <a:p>
            <a:r>
              <a:rPr lang="de-CH" b="1" i="1" dirty="0"/>
              <a:t>Todesfallversicherung: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CH" dirty="0"/>
              <a:t>Alle Todesfallrisiken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CH" dirty="0"/>
              <a:t>Nottötung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CH" dirty="0"/>
              <a:t>Diebstahl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CH" dirty="0"/>
              <a:t>Feuer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CH" dirty="0"/>
              <a:t>Blitzschlag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CH" dirty="0"/>
              <a:t>Ausleihen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DE" dirty="0"/>
              <a:t>Lebensrettende Operationen bis CHF 5‘000.-</a:t>
            </a:r>
          </a:p>
          <a:p>
            <a:pPr fontAlgn="base"/>
            <a:endParaRPr lang="de-CH" sz="1000" i="1" dirty="0"/>
          </a:p>
          <a:p>
            <a:pPr fontAlgn="base"/>
            <a:endParaRPr lang="de-DE" i="1" dirty="0"/>
          </a:p>
          <a:p>
            <a:pPr fontAlgn="base"/>
            <a:r>
              <a:rPr lang="de-DE" i="1" dirty="0"/>
              <a:t>Ermittlung Versicherungswert: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CH" dirty="0"/>
              <a:t>Gemäss</a:t>
            </a:r>
            <a:r>
              <a:rPr lang="de-DE" dirty="0"/>
              <a:t> Schätzung oder Kaufpreis 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DE" dirty="0"/>
              <a:t>Es werden 100% des vereinbarten Versicherungswertes erstattet</a:t>
            </a:r>
          </a:p>
          <a:p>
            <a:pPr fontAlgn="base"/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28A3316-A2EB-4227-89AF-9E491C7E3338}"/>
              </a:ext>
            </a:extLst>
          </p:cNvPr>
          <p:cNvSpPr txBox="1"/>
          <p:nvPr/>
        </p:nvSpPr>
        <p:spPr>
          <a:xfrm>
            <a:off x="6454996" y="1690688"/>
            <a:ext cx="47810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Zusatzdeckungen:</a:t>
            </a:r>
          </a:p>
          <a:p>
            <a:endParaRPr lang="de-CH" sz="1000" i="1" dirty="0"/>
          </a:p>
          <a:p>
            <a:r>
              <a:rPr lang="de-CH" b="1" i="1" dirty="0"/>
              <a:t>Behandlungskosten: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DE" dirty="0"/>
              <a:t>Krankheit und Unfall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DE" dirty="0"/>
              <a:t>Klinikaufenthalt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DE" dirty="0"/>
              <a:t>Medikamente etc.</a:t>
            </a:r>
            <a:endParaRPr lang="de-DE" i="1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DE" dirty="0"/>
              <a:t>Versicherungssumme wählbar</a:t>
            </a:r>
          </a:p>
          <a:p>
            <a:pPr marL="269875" fontAlgn="base"/>
            <a:r>
              <a:rPr lang="de-DE" dirty="0"/>
              <a:t>(CHF: 5‘000 / 10‘000 / 15‘000)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DE" dirty="0"/>
              <a:t>Es werden 100% der Behandlungskosten abzüglich des Selbstbehaltes übernommen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de-DE" dirty="0"/>
          </a:p>
          <a:p>
            <a:pPr fontAlgn="base"/>
            <a:r>
              <a:rPr lang="de-CH" b="1" i="1" dirty="0"/>
              <a:t>Nutzungsausfall (Invalidität):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DE" dirty="0"/>
              <a:t>75% der Versicherungssumme bei vollständigem Nutzungsausfall (Nottötung)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de-DE" dirty="0"/>
              <a:t>60% der Versicherungssumme bei Wettkampfuntauglichkeit (Einsatz als Freizeitpferd möglich)</a:t>
            </a:r>
          </a:p>
          <a:p>
            <a:pPr fontAlgn="base"/>
            <a:endParaRPr lang="de-DE" dirty="0"/>
          </a:p>
          <a:p>
            <a:pPr algn="ctr"/>
            <a:endParaRPr lang="de-CH" i="1" dirty="0"/>
          </a:p>
          <a:p>
            <a:pPr algn="ctr"/>
            <a:endParaRPr lang="de-CH" i="1" dirty="0"/>
          </a:p>
        </p:txBody>
      </p:sp>
    </p:spTree>
    <p:extLst>
      <p:ext uri="{BB962C8B-B14F-4D97-AF65-F5344CB8AC3E}">
        <p14:creationId xmlns:p14="http://schemas.microsoft.com/office/powerpoint/2010/main" val="415623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68393-5638-4EC8-84FA-98859956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Lloyd‘s</a:t>
            </a:r>
            <a:r>
              <a:rPr lang="de-DE" dirty="0"/>
              <a:t> Markt / Tradition und Bestand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6BE2DA4-B13E-409A-9BBA-9C0221B5215E}"/>
              </a:ext>
            </a:extLst>
          </p:cNvPr>
          <p:cNvSpPr txBox="1"/>
          <p:nvPr/>
        </p:nvSpPr>
        <p:spPr>
          <a:xfrm>
            <a:off x="889150" y="1730860"/>
            <a:ext cx="879849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>
                <a:latin typeface="+mj-lt"/>
              </a:rPr>
              <a:t>Der Ursprung von </a:t>
            </a:r>
            <a:r>
              <a:rPr lang="de-DE" sz="2000" dirty="0" err="1">
                <a:latin typeface="+mj-lt"/>
              </a:rPr>
              <a:t>Lloyd’s</a:t>
            </a:r>
            <a:r>
              <a:rPr lang="de-DE" sz="2000" dirty="0">
                <a:latin typeface="+mj-lt"/>
              </a:rPr>
              <a:t> geht auf ein Kaffeehaus von Edward Lloyd zurück.</a:t>
            </a:r>
            <a:endParaRPr lang="de-CH" sz="20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de-DE" sz="2000" dirty="0">
                <a:latin typeface="+mj-lt"/>
              </a:rPr>
              <a:t>(erstmals erwähnt in einer Anzeige in der London Gazette vom 18. Februar 1688</a:t>
            </a:r>
            <a:r>
              <a:rPr lang="de-DE" sz="2000" dirty="0"/>
              <a:t>) </a:t>
            </a:r>
            <a:endParaRPr lang="de-CH" sz="2000" dirty="0"/>
          </a:p>
          <a:p>
            <a:endParaRPr lang="de-CH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0B970B2-5D86-4249-98DF-60FD8692A65C}"/>
              </a:ext>
            </a:extLst>
          </p:cNvPr>
          <p:cNvGrpSpPr/>
          <p:nvPr/>
        </p:nvGrpSpPr>
        <p:grpSpPr>
          <a:xfrm>
            <a:off x="889150" y="2702770"/>
            <a:ext cx="5715000" cy="3171825"/>
            <a:chOff x="2070953" y="1732275"/>
            <a:chExt cx="5715000" cy="317182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2179BE1D-9FDC-47DE-8FF4-EEBC39C0E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953" y="1732275"/>
              <a:ext cx="5715000" cy="3171825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276A1E1-7635-43AD-8893-164597DB4040}"/>
                </a:ext>
              </a:extLst>
            </p:cNvPr>
            <p:cNvSpPr txBox="1"/>
            <p:nvPr/>
          </p:nvSpPr>
          <p:spPr>
            <a:xfrm>
              <a:off x="2769936" y="2789353"/>
              <a:ext cx="583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>
                  <a:solidFill>
                    <a:srgbClr val="FF0000"/>
                  </a:solidFill>
                </a:rPr>
                <a:t>35%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668CCF65-CD2F-4F93-80C9-A3796808FFF8}"/>
                </a:ext>
              </a:extLst>
            </p:cNvPr>
            <p:cNvSpPr txBox="1"/>
            <p:nvPr/>
          </p:nvSpPr>
          <p:spPr>
            <a:xfrm>
              <a:off x="4636546" y="2887346"/>
              <a:ext cx="583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>
                  <a:solidFill>
                    <a:srgbClr val="FF0000"/>
                  </a:solidFill>
                </a:rPr>
                <a:t>14%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4827C9A-0F5B-4CEA-86FA-08717EDE4614}"/>
                </a:ext>
              </a:extLst>
            </p:cNvPr>
            <p:cNvSpPr txBox="1"/>
            <p:nvPr/>
          </p:nvSpPr>
          <p:spPr>
            <a:xfrm>
              <a:off x="4380298" y="2136582"/>
              <a:ext cx="583815" cy="65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b="1" dirty="0"/>
                <a:t>UK</a:t>
              </a:r>
            </a:p>
            <a:p>
              <a:r>
                <a:rPr lang="de-CH" b="1" dirty="0">
                  <a:solidFill>
                    <a:srgbClr val="FF0000"/>
                  </a:solidFill>
                </a:rPr>
                <a:t>14%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D3FC40C-27F2-45E3-884C-F602E883A9A6}"/>
                </a:ext>
              </a:extLst>
            </p:cNvPr>
            <p:cNvSpPr txBox="1"/>
            <p:nvPr/>
          </p:nvSpPr>
          <p:spPr>
            <a:xfrm>
              <a:off x="6573164" y="3845494"/>
              <a:ext cx="583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>
                  <a:solidFill>
                    <a:srgbClr val="FF0000"/>
                  </a:solidFill>
                </a:rPr>
                <a:t>25%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FFA7D9EC-F4AC-4DA2-A771-FAA0FF6CA826}"/>
                </a:ext>
              </a:extLst>
            </p:cNvPr>
            <p:cNvSpPr txBox="1"/>
            <p:nvPr/>
          </p:nvSpPr>
          <p:spPr>
            <a:xfrm>
              <a:off x="5804093" y="3017355"/>
              <a:ext cx="583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>
                  <a:solidFill>
                    <a:srgbClr val="FF0000"/>
                  </a:solidFill>
                </a:rPr>
                <a:t>12%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59AFFEB0-3EDE-47CA-B695-79D3EC623F8E}"/>
              </a:ext>
            </a:extLst>
          </p:cNvPr>
          <p:cNvSpPr txBox="1"/>
          <p:nvPr/>
        </p:nvSpPr>
        <p:spPr>
          <a:xfrm>
            <a:off x="6655405" y="2702770"/>
            <a:ext cx="4986237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>
                <a:solidFill>
                  <a:schemeClr val="bg2">
                    <a:lumMod val="50000"/>
                  </a:schemeClr>
                </a:solidFill>
              </a:rPr>
              <a:t>Facts &amp; </a:t>
            </a:r>
            <a:r>
              <a:rPr lang="de-CH" sz="2400" b="1" dirty="0" err="1">
                <a:solidFill>
                  <a:schemeClr val="bg2">
                    <a:lumMod val="50000"/>
                  </a:schemeClr>
                </a:solidFill>
              </a:rPr>
              <a:t>Figures</a:t>
            </a:r>
            <a:r>
              <a:rPr lang="de-CH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2400" b="1" dirty="0" err="1">
                <a:solidFill>
                  <a:schemeClr val="bg2">
                    <a:lumMod val="50000"/>
                  </a:schemeClr>
                </a:solidFill>
              </a:rPr>
              <a:t>Lloyd’s</a:t>
            </a:r>
            <a:r>
              <a:rPr lang="de-CH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CH" sz="2400" b="1" dirty="0" err="1">
                <a:solidFill>
                  <a:schemeClr val="bg2">
                    <a:lumMod val="50000"/>
                  </a:schemeClr>
                </a:solidFill>
              </a:rPr>
              <a:t>Equine</a:t>
            </a:r>
            <a:r>
              <a:rPr lang="de-CH" sz="2400" b="1" dirty="0">
                <a:solidFill>
                  <a:schemeClr val="bg2">
                    <a:lumMod val="50000"/>
                  </a:schemeClr>
                </a:solidFill>
              </a:rPr>
              <a:t> Markt</a:t>
            </a:r>
          </a:p>
          <a:p>
            <a:endParaRPr lang="de-CH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sz="2000" dirty="0" err="1">
                <a:latin typeface="+mj-lt"/>
              </a:rPr>
              <a:t>Lloyd’s</a:t>
            </a:r>
            <a:r>
              <a:rPr lang="de-CH" sz="2000" dirty="0">
                <a:latin typeface="+mj-lt"/>
              </a:rPr>
              <a:t> Rating: A+ Standard &amp; </a:t>
            </a:r>
            <a:r>
              <a:rPr lang="de-CH" sz="2000" dirty="0" err="1">
                <a:latin typeface="+mj-lt"/>
              </a:rPr>
              <a:t>Poor’s</a:t>
            </a:r>
            <a:endParaRPr lang="de-CH" sz="20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sz="2000" dirty="0">
                <a:latin typeface="+mj-lt"/>
              </a:rPr>
              <a:t>Markteintritt im Breitengeschäft: 1965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sz="2000" dirty="0">
                <a:latin typeface="+mj-lt"/>
              </a:rPr>
              <a:t>Prämienvolumen: &gt; 130 </a:t>
            </a:r>
            <a:r>
              <a:rPr lang="de-CH" sz="2000" dirty="0" err="1">
                <a:latin typeface="+mj-lt"/>
              </a:rPr>
              <a:t>Mio</a:t>
            </a:r>
            <a:r>
              <a:rPr lang="de-CH" sz="2000" dirty="0">
                <a:latin typeface="+mj-lt"/>
              </a:rPr>
              <a:t> CHF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sz="2000" dirty="0">
                <a:latin typeface="+mj-lt"/>
              </a:rPr>
              <a:t>Loss Ratio: 65%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sz="2000" dirty="0">
                <a:latin typeface="+mj-lt"/>
              </a:rPr>
              <a:t>Anzahl versicherte Pferde: &gt; 50’000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sz="2000" dirty="0">
                <a:latin typeface="+mj-lt"/>
              </a:rPr>
              <a:t>Globales Netzwerk von Veterinärexperten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sz="2000" dirty="0" err="1">
                <a:latin typeface="+mj-lt"/>
              </a:rPr>
              <a:t>Xchanging</a:t>
            </a:r>
            <a:r>
              <a:rPr lang="de-CH" sz="2000" dirty="0">
                <a:latin typeface="+mj-lt"/>
              </a:rPr>
              <a:t> Claims Service 24h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400" dirty="0"/>
          </a:p>
          <a:p>
            <a:endParaRPr lang="de-CH" sz="1400" dirty="0"/>
          </a:p>
          <a:p>
            <a:endParaRPr lang="de-CH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BB44EDD8-0DAC-4D61-BDC9-7FF75122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8EF-6EDC-40E1-B36D-35D5CE202598}" type="datetime1">
              <a:rPr lang="de-CH" smtClean="0"/>
              <a:t>04.03.2019</a:t>
            </a:fld>
            <a:endParaRPr lang="de-CH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0EB93F03-3C0E-4E30-8A37-364FAE28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846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4238B-9137-4D6F-AD0F-2E3A9BD6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Wechselwirkung und Einbringung der Pferdetierärzte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593272B-6749-42F3-B80D-747DF28D283D}"/>
              </a:ext>
            </a:extLst>
          </p:cNvPr>
          <p:cNvSpPr/>
          <p:nvPr/>
        </p:nvSpPr>
        <p:spPr>
          <a:xfrm>
            <a:off x="1945331" y="3169952"/>
            <a:ext cx="1751615" cy="129614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Pferde-besitzer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CEF50D5-49FA-4DDA-8EAA-07840336B9D1}"/>
              </a:ext>
            </a:extLst>
          </p:cNvPr>
          <p:cNvSpPr/>
          <p:nvPr/>
        </p:nvSpPr>
        <p:spPr>
          <a:xfrm>
            <a:off x="4073701" y="1866128"/>
            <a:ext cx="2501544" cy="504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b="1" dirty="0">
                <a:solidFill>
                  <a:srgbClr val="003399"/>
                </a:solidFill>
                <a:cs typeface="Arial" panose="020B0604020202020204" pitchFamily="34" charset="0"/>
              </a:rPr>
              <a:t>Angebot/Anfrage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A32331B-D65E-4F2F-8585-0A80B1AFCE07}"/>
              </a:ext>
            </a:extLst>
          </p:cNvPr>
          <p:cNvSpPr/>
          <p:nvPr/>
        </p:nvSpPr>
        <p:spPr>
          <a:xfrm>
            <a:off x="4073701" y="2611542"/>
            <a:ext cx="2501544" cy="504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b="1" dirty="0">
                <a:solidFill>
                  <a:srgbClr val="003399"/>
                </a:solidFill>
                <a:cs typeface="Arial" panose="020B0604020202020204" pitchFamily="34" charset="0"/>
              </a:rPr>
              <a:t>Antragseinreichung / Risikoprüfung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2EC10-E43A-493E-A164-28540CCE0AEC}"/>
              </a:ext>
            </a:extLst>
          </p:cNvPr>
          <p:cNvSpPr/>
          <p:nvPr/>
        </p:nvSpPr>
        <p:spPr>
          <a:xfrm>
            <a:off x="4073701" y="3385982"/>
            <a:ext cx="2501544" cy="504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b="1" dirty="0">
                <a:solidFill>
                  <a:srgbClr val="003399"/>
                </a:solidFill>
                <a:cs typeface="Arial" panose="020B0604020202020204" pitchFamily="34" charset="0"/>
              </a:rPr>
              <a:t>Vertragsausstellung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BB12681-5E34-44F2-B15E-5F3296A1B383}"/>
              </a:ext>
            </a:extLst>
          </p:cNvPr>
          <p:cNvSpPr/>
          <p:nvPr/>
        </p:nvSpPr>
        <p:spPr>
          <a:xfrm>
            <a:off x="4073701" y="4114954"/>
            <a:ext cx="2501544" cy="504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b="1" dirty="0">
                <a:solidFill>
                  <a:srgbClr val="003399"/>
                </a:solidFill>
                <a:cs typeface="Arial" panose="020B0604020202020204" pitchFamily="34" charset="0"/>
              </a:rPr>
              <a:t>Schadenmeldung &amp; </a:t>
            </a:r>
            <a:br>
              <a:rPr lang="de-CH" sz="15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r>
              <a:rPr lang="de-CH" sz="1500" b="1" dirty="0">
                <a:solidFill>
                  <a:srgbClr val="003399"/>
                </a:solidFill>
                <a:cs typeface="Arial" panose="020B0604020202020204" pitchFamily="34" charset="0"/>
              </a:rPr>
              <a:t>-verarbeitung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62B7105D-ACB0-49FA-A55D-54E674851752}"/>
              </a:ext>
            </a:extLst>
          </p:cNvPr>
          <p:cNvSpPr/>
          <p:nvPr/>
        </p:nvSpPr>
        <p:spPr>
          <a:xfrm>
            <a:off x="8015405" y="1690687"/>
            <a:ext cx="936104" cy="311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CH" b="1" dirty="0"/>
              <a:t>ABES Pferdeversicherung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9C680A-8C1E-40AC-ABC4-C072E33433E2}"/>
              </a:ext>
            </a:extLst>
          </p:cNvPr>
          <p:cNvSpPr/>
          <p:nvPr/>
        </p:nvSpPr>
        <p:spPr>
          <a:xfrm>
            <a:off x="4073701" y="5071264"/>
            <a:ext cx="2501544" cy="504052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b="1" dirty="0">
                <a:solidFill>
                  <a:srgbClr val="339933"/>
                </a:solidFill>
                <a:cs typeface="Arial" panose="020B0604020202020204" pitchFamily="34" charset="0"/>
              </a:rPr>
              <a:t>Ankaufsuntersuch </a:t>
            </a:r>
          </a:p>
          <a:p>
            <a:pPr algn="ctr"/>
            <a:r>
              <a:rPr lang="de-CH" sz="1500" b="1" dirty="0">
                <a:solidFill>
                  <a:srgbClr val="339933"/>
                </a:solidFill>
                <a:cs typeface="Arial" panose="020B0604020202020204" pitchFamily="34" charset="0"/>
              </a:rPr>
              <a:t>(inkl. Schatzung)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522450B9-73E8-42C8-B39E-973728293258}"/>
              </a:ext>
            </a:extLst>
          </p:cNvPr>
          <p:cNvSpPr/>
          <p:nvPr/>
        </p:nvSpPr>
        <p:spPr>
          <a:xfrm>
            <a:off x="8015405" y="4969129"/>
            <a:ext cx="936104" cy="1568073"/>
          </a:xfrm>
          <a:prstGeom prst="roundRect">
            <a:avLst/>
          </a:prstGeom>
          <a:solidFill>
            <a:srgbClr val="33993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CH" b="1" dirty="0"/>
              <a:t>Tierärzte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0D063EE-6EFD-466E-A2EE-56AA5338AF76}"/>
              </a:ext>
            </a:extLst>
          </p:cNvPr>
          <p:cNvSpPr/>
          <p:nvPr/>
        </p:nvSpPr>
        <p:spPr>
          <a:xfrm>
            <a:off x="4073701" y="5881068"/>
            <a:ext cx="2501544" cy="504052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b="1" dirty="0">
                <a:solidFill>
                  <a:srgbClr val="339933"/>
                </a:solidFill>
                <a:cs typeface="Arial" panose="020B0604020202020204" pitchFamily="34" charset="0"/>
              </a:rPr>
              <a:t>Schadenfall (Behandlung, Tod)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75BD197-D680-4782-BE5D-BF0BA4CB7A55}"/>
              </a:ext>
            </a:extLst>
          </p:cNvPr>
          <p:cNvSpPr/>
          <p:nvPr/>
        </p:nvSpPr>
        <p:spPr>
          <a:xfrm>
            <a:off x="9168823" y="1690687"/>
            <a:ext cx="936104" cy="4846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de-CH" dirty="0">
              <a:solidFill>
                <a:schemeClr val="tx2"/>
              </a:solidFill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9B7B66B-23C1-43BB-B7ED-CDC68BF9E959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6575245" y="2118154"/>
            <a:ext cx="1440160" cy="99744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FF04889-CFE9-4AF6-8BE4-1EA1C15C50CC}"/>
              </a:ext>
            </a:extLst>
          </p:cNvPr>
          <p:cNvCxnSpPr>
            <a:cxnSpLocks/>
            <a:stCxn id="4" idx="7"/>
            <a:endCxn id="6" idx="2"/>
          </p:cNvCxnSpPr>
          <p:nvPr/>
        </p:nvCxnSpPr>
        <p:spPr>
          <a:xfrm flipV="1">
            <a:off x="3440428" y="2863568"/>
            <a:ext cx="633273" cy="496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7F46A3A-88CA-41DC-B75F-86EDF1A3D897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 flipH="1">
            <a:off x="2821139" y="2118154"/>
            <a:ext cx="1252562" cy="105179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A309D04-EFE4-4AB0-BE46-5A41FDA2319E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6575245" y="2863568"/>
            <a:ext cx="1440160" cy="3711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B929C15-DCCD-4C3D-9A4D-5D07E10E3546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8951509" y="3245987"/>
            <a:ext cx="217314" cy="8679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4C5261E9-30A4-480F-9140-1943B301957A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6575245" y="3349959"/>
            <a:ext cx="1440160" cy="2880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1231BFC-2C79-46DD-A38B-FCDC9472DCB9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>
            <a:off x="3696946" y="3638008"/>
            <a:ext cx="376755" cy="1800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94A3057-ADC3-4FD8-B847-370D7020BC58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3617185" y="4113945"/>
            <a:ext cx="456516" cy="2530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9347DFE-2017-4972-B042-76521E509394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575245" y="3429000"/>
            <a:ext cx="1440160" cy="9379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A787B95F-4ADB-4522-8214-2DCA9C4CADE4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3329224" y="4342292"/>
            <a:ext cx="744477" cy="980998"/>
          </a:xfrm>
          <a:prstGeom prst="straightConnector1">
            <a:avLst/>
          </a:prstGeom>
          <a:ln w="19050">
            <a:solidFill>
              <a:srgbClr val="33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4D9454A7-A4C5-4AA7-AAA4-9C9879A4F663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6575245" y="5323290"/>
            <a:ext cx="1440160" cy="557778"/>
          </a:xfrm>
          <a:prstGeom prst="straightConnector1">
            <a:avLst/>
          </a:prstGeom>
          <a:ln w="19050">
            <a:solidFill>
              <a:srgbClr val="33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4B6FAFB-44BB-4E56-8BB5-C8677297AF06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6575245" y="6053417"/>
            <a:ext cx="1440160" cy="79677"/>
          </a:xfrm>
          <a:prstGeom prst="straightConnector1">
            <a:avLst/>
          </a:prstGeom>
          <a:ln w="19050">
            <a:solidFill>
              <a:srgbClr val="33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58A2FF7-4CC4-410E-908E-C5B1F9812912}"/>
              </a:ext>
            </a:extLst>
          </p:cNvPr>
          <p:cNvCxnSpPr>
            <a:cxnSpLocks/>
            <a:stCxn id="4" idx="4"/>
            <a:endCxn id="12" idx="2"/>
          </p:cNvCxnSpPr>
          <p:nvPr/>
        </p:nvCxnSpPr>
        <p:spPr>
          <a:xfrm>
            <a:off x="2821139" y="4466096"/>
            <a:ext cx="1252562" cy="1666998"/>
          </a:xfrm>
          <a:prstGeom prst="straightConnector1">
            <a:avLst/>
          </a:prstGeom>
          <a:ln w="19050">
            <a:solidFill>
              <a:srgbClr val="33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09654A47-52F3-4830-8B39-D7BB072D2EC5}"/>
              </a:ext>
            </a:extLst>
          </p:cNvPr>
          <p:cNvSpPr/>
          <p:nvPr/>
        </p:nvSpPr>
        <p:spPr>
          <a:xfrm>
            <a:off x="6598263" y="4559619"/>
            <a:ext cx="1440160" cy="7200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Schaden-fall</a:t>
            </a:r>
          </a:p>
        </p:txBody>
      </p:sp>
      <p:sp>
        <p:nvSpPr>
          <p:cNvPr id="28" name="Pfeil: nach links und oben 27">
            <a:extLst>
              <a:ext uri="{FF2B5EF4-FFF2-40B4-BE49-F238E27FC236}">
                <a16:creationId xmlns:a16="http://schemas.microsoft.com/office/drawing/2014/main" id="{26A5147C-0B76-4964-8724-81B54B17112A}"/>
              </a:ext>
            </a:extLst>
          </p:cNvPr>
          <p:cNvSpPr/>
          <p:nvPr/>
        </p:nvSpPr>
        <p:spPr>
          <a:xfrm flipH="1" flipV="1">
            <a:off x="7391221" y="4043832"/>
            <a:ext cx="698230" cy="604426"/>
          </a:xfrm>
          <a:prstGeom prst="leftUpArrow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Pfeil: nach links und oben 28">
            <a:extLst>
              <a:ext uri="{FF2B5EF4-FFF2-40B4-BE49-F238E27FC236}">
                <a16:creationId xmlns:a16="http://schemas.microsoft.com/office/drawing/2014/main" id="{9979B2B0-1B61-4C05-B5A5-A06C9689DC4C}"/>
              </a:ext>
            </a:extLst>
          </p:cNvPr>
          <p:cNvSpPr/>
          <p:nvPr/>
        </p:nvSpPr>
        <p:spPr>
          <a:xfrm flipH="1">
            <a:off x="7423902" y="5126359"/>
            <a:ext cx="698231" cy="604426"/>
          </a:xfrm>
          <a:prstGeom prst="leftUpArrow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0" name="Picture 2" descr="Bildergebnis für lloyds logo">
            <a:extLst>
              <a:ext uri="{FF2B5EF4-FFF2-40B4-BE49-F238E27FC236}">
                <a16:creationId xmlns:a16="http://schemas.microsoft.com/office/drawing/2014/main" id="{EA8EDF0F-5873-4454-BC7A-75A7CED8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17694" y="3813907"/>
            <a:ext cx="1638363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Datumsplatzhalter 115">
            <a:extLst>
              <a:ext uri="{FF2B5EF4-FFF2-40B4-BE49-F238E27FC236}">
                <a16:creationId xmlns:a16="http://schemas.microsoft.com/office/drawing/2014/main" id="{A3E93CD0-7A46-41AE-8B2C-B54210AF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0157-8BFA-41E8-A362-791AC5C4C699}" type="datetime1">
              <a:rPr lang="de-CH" smtClean="0"/>
              <a:t>04.03.2019</a:t>
            </a:fld>
            <a:endParaRPr lang="de-CH"/>
          </a:p>
        </p:txBody>
      </p:sp>
      <p:sp>
        <p:nvSpPr>
          <p:cNvPr id="118" name="Foliennummernplatzhalter 117">
            <a:extLst>
              <a:ext uri="{FF2B5EF4-FFF2-40B4-BE49-F238E27FC236}">
                <a16:creationId xmlns:a16="http://schemas.microsoft.com/office/drawing/2014/main" id="{D8EF69ED-3460-404C-B174-C375DBCA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98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432CA-FAEA-4FEC-9E67-CEA177D7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Mitwirkung der Tierärzte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E5229C-68A3-433D-B8F8-809E92CD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799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75000"/>
            </a:pPr>
            <a:r>
              <a:rPr lang="de-CH" sz="2000" dirty="0">
                <a:cs typeface="Arial" pitchFamily="34" charset="0"/>
              </a:rPr>
              <a:t>Grundsätzlich geben wir keine Empfehlung betreffend Tierarztwahl, es besteht absolut freie Arztwahl (SVPM)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SzPct val="75000"/>
              <a:buNone/>
            </a:pPr>
            <a:endParaRPr lang="de-CH" sz="20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2000" dirty="0" err="1">
                <a:cs typeface="Arial" pitchFamily="34" charset="0"/>
              </a:rPr>
              <a:t>Lloyd’s</a:t>
            </a:r>
            <a:r>
              <a:rPr lang="de-CH" sz="2000" dirty="0">
                <a:cs typeface="Arial" pitchFamily="34" charset="0"/>
              </a:rPr>
              <a:t> Gesellschaftstierarzt in der Schweiz ist Dr. med. vet. Marco Hermann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41B2B5A-7331-4387-9B78-2D926E33CFD0}"/>
              </a:ext>
            </a:extLst>
          </p:cNvPr>
          <p:cNvCxnSpPr>
            <a:cxnSpLocks/>
          </p:cNvCxnSpPr>
          <p:nvPr/>
        </p:nvCxnSpPr>
        <p:spPr>
          <a:xfrm flipH="1">
            <a:off x="7390416" y="2178648"/>
            <a:ext cx="1570181" cy="2974109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A639113-4A1D-42F0-B9D3-53B8D58C5B09}"/>
              </a:ext>
            </a:extLst>
          </p:cNvPr>
          <p:cNvCxnSpPr>
            <a:cxnSpLocks/>
          </p:cNvCxnSpPr>
          <p:nvPr/>
        </p:nvCxnSpPr>
        <p:spPr>
          <a:xfrm>
            <a:off x="7390416" y="5175787"/>
            <a:ext cx="3103418" cy="1847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92E1F38-F4CA-46D2-9862-767665D2DE50}"/>
              </a:ext>
            </a:extLst>
          </p:cNvPr>
          <p:cNvCxnSpPr/>
          <p:nvPr/>
        </p:nvCxnSpPr>
        <p:spPr>
          <a:xfrm>
            <a:off x="8960597" y="2192441"/>
            <a:ext cx="1533237" cy="3001819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2B6705F0-E3F3-45A4-9740-D27746B0DA1F}"/>
              </a:ext>
            </a:extLst>
          </p:cNvPr>
          <p:cNvSpPr txBox="1"/>
          <p:nvPr/>
        </p:nvSpPr>
        <p:spPr>
          <a:xfrm>
            <a:off x="8569496" y="1759140"/>
            <a:ext cx="79451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b="1" dirty="0"/>
              <a:t>Kunde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5DB371-2F09-437B-9741-70E5E51F791C}"/>
              </a:ext>
            </a:extLst>
          </p:cNvPr>
          <p:cNvSpPr txBox="1"/>
          <p:nvPr/>
        </p:nvSpPr>
        <p:spPr>
          <a:xfrm>
            <a:off x="6844048" y="5009594"/>
            <a:ext cx="45076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b="1" dirty="0"/>
              <a:t>VR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226560-D333-41E7-B4AB-1C8A9D2B0046}"/>
              </a:ext>
            </a:extLst>
          </p:cNvPr>
          <p:cNvSpPr txBox="1"/>
          <p:nvPr/>
        </p:nvSpPr>
        <p:spPr>
          <a:xfrm>
            <a:off x="10574761" y="5009594"/>
            <a:ext cx="419795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b="1" dirty="0"/>
              <a:t>TA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2D3F95-EB90-4FAD-9645-A706BFEB86FD}"/>
              </a:ext>
            </a:extLst>
          </p:cNvPr>
          <p:cNvSpPr txBox="1"/>
          <p:nvPr/>
        </p:nvSpPr>
        <p:spPr>
          <a:xfrm rot="17829664">
            <a:off x="7230715" y="3420600"/>
            <a:ext cx="156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/>
              <a:t>Vertrag aus VVG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B0DB3C-6621-43B7-A2B1-0EDC0D7EE083}"/>
              </a:ext>
            </a:extLst>
          </p:cNvPr>
          <p:cNvSpPr txBox="1"/>
          <p:nvPr/>
        </p:nvSpPr>
        <p:spPr>
          <a:xfrm rot="3791416">
            <a:off x="8230405" y="3473851"/>
            <a:ext cx="3295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/>
              <a:t>Auftragsverhältnis aus </a:t>
            </a:r>
            <a:r>
              <a:rPr lang="en-US" sz="1600" b="1" dirty="0">
                <a:effectLst/>
              </a:rPr>
              <a:t>Art. 394ff. OR</a:t>
            </a:r>
            <a:endParaRPr lang="de-CH" sz="16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3237ED2-BAFD-407A-A736-34EB07157367}"/>
              </a:ext>
            </a:extLst>
          </p:cNvPr>
          <p:cNvSpPr txBox="1"/>
          <p:nvPr/>
        </p:nvSpPr>
        <p:spPr>
          <a:xfrm>
            <a:off x="7210897" y="5194260"/>
            <a:ext cx="3573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Grundsätzlich keine Vertragsbeziehung</a:t>
            </a:r>
          </a:p>
          <a:p>
            <a:r>
              <a:rPr lang="de-CH" sz="1600" b="1" dirty="0"/>
              <a:t>(Ausnahme: Durch Versicherer in Auftrag gegebene Berichte)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A0D2479-7F35-4AE9-8038-6A64B83D6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98" y="3186953"/>
            <a:ext cx="969313" cy="1747085"/>
          </a:xfrm>
          <a:prstGeom prst="rect">
            <a:avLst/>
          </a:prstGeom>
        </p:spPr>
      </p:pic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308A5006-C50E-4BC7-AAB1-39707585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2FF4-7E47-4EA0-AB4F-E970E57F801C}" type="datetime1">
              <a:rPr lang="de-CH" smtClean="0"/>
              <a:t>04.03.2019</a:t>
            </a:fld>
            <a:endParaRPr lang="de-CH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682A21C9-7E87-4522-A672-EBDA1ABD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57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432CA-FAEA-4FEC-9E67-CEA177D7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Mitwirkung der Tierärzte: </a:t>
            </a:r>
            <a:br>
              <a:rPr lang="de-DE" dirty="0"/>
            </a:br>
            <a:r>
              <a:rPr lang="de-DE" dirty="0"/>
              <a:t>Antragsprozess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E5229C-68A3-433D-B8F8-809E92CD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278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sz="2000" dirty="0">
                <a:cs typeface="Arial" pitchFamily="34" charset="0"/>
              </a:rPr>
              <a:t>Einfach und unbürokratisch; keine Röntgenaufnahmen (ausser bei hohen Summen oder positivem Befund) und nie Szintigraphie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sz="2000" dirty="0">
                <a:cs typeface="Arial" pitchFamily="34" charset="0"/>
              </a:rPr>
              <a:t>es muss nicht das Formular des Versicherers für den Ankaufsuntersuch verwendet werden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sz="2000" dirty="0">
                <a:cs typeface="Arial" pitchFamily="34" charset="0"/>
              </a:rPr>
              <a:t>Auf unserer Webseite ist ein Formular aufgeschaltet, falls eine Vorlage gewünscht ist: </a:t>
            </a:r>
            <a:br>
              <a:rPr lang="de-CH" sz="2000" dirty="0">
                <a:cs typeface="Arial" pitchFamily="34" charset="0"/>
              </a:rPr>
            </a:br>
            <a:r>
              <a:rPr lang="de-CH" sz="2000" dirty="0">
                <a:solidFill>
                  <a:schemeClr val="bg2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www.abes-pferdeversicherung.ch</a:t>
            </a:r>
            <a:endParaRPr lang="de-CH" sz="20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de-CH" sz="2000" dirty="0">
                <a:cs typeface="Arial" pitchFamily="34" charset="0"/>
              </a:rPr>
              <a:t>Ankaufsuntersuche aus dem Ausland werden gleichsam in allen Landessprachen akzeptiert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SzPct val="75000"/>
              <a:buNone/>
            </a:pPr>
            <a:endParaRPr lang="de-CH" b="1" dirty="0">
              <a:cs typeface="Arial" pitchFamily="34" charset="0"/>
            </a:endParaRP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BC761511-4F43-48EC-A7E5-5D3EC3C2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AAA-B8F6-422E-82D0-A523BC8B2B70}" type="datetime1">
              <a:rPr lang="de-CH" smtClean="0"/>
              <a:t>04.03.2019</a:t>
            </a:fld>
            <a:endParaRPr lang="de-CH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F098834C-B74B-49C6-8BE0-775F93B2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498-94A1-4164-BF23-7F7709ED1F32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938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617</Words>
  <Application>Microsoft Office PowerPoint</Application>
  <PresentationFormat>Breitbild</PresentationFormat>
  <Paragraphs>164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</vt:lpstr>
      <vt:lpstr>Wingdings</vt:lpstr>
      <vt:lpstr>Office</vt:lpstr>
      <vt:lpstr>PowerPoint-Präsentation</vt:lpstr>
      <vt:lpstr>Traktanden</vt:lpstr>
      <vt:lpstr>Über uns – Wer sind wir?</vt:lpstr>
      <vt:lpstr>Über uns – Was bieten wir?</vt:lpstr>
      <vt:lpstr>Produktebausteine ABES Pferdeversicherung</vt:lpstr>
      <vt:lpstr>Lloyd‘s Markt / Tradition und Bestand</vt:lpstr>
      <vt:lpstr>Wechselwirkung und Einbringung der Pferdetierärzte</vt:lpstr>
      <vt:lpstr>Mitwirkung der Tierärzte</vt:lpstr>
      <vt:lpstr>Mitwirkung der Tierärzte:  Antragsprozess</vt:lpstr>
      <vt:lpstr>Mitwirkung der Tierärzte:  Ablauf im Schadenfall</vt:lpstr>
      <vt:lpstr>Das Modell Versicherung</vt:lpstr>
      <vt:lpstr>Fragen?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ABES Pferdeversicherung</dc:title>
  <dc:creator>lisette Ruijs</dc:creator>
  <cp:lastModifiedBy>Pascal Mayor</cp:lastModifiedBy>
  <cp:revision>18</cp:revision>
  <dcterms:created xsi:type="dcterms:W3CDTF">2019-02-24T10:45:00Z</dcterms:created>
  <dcterms:modified xsi:type="dcterms:W3CDTF">2019-03-04T15:51:18Z</dcterms:modified>
</cp:coreProperties>
</file>